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4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</p:sldIdLst>
  <p:sldSz cx="12192000" cy="6858000"/>
  <p:notesSz cx="6858000" cy="9144000"/>
  <p:embeddedFontLst>
    <p:embeddedFont>
      <p:font typeface="Arial Black" panose="020B0604020202020204" pitchFamily="34" charset="0"/>
      <p:regular r:id="rId49"/>
      <p:bold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Consolas" panose="020B0609020204030204" pitchFamily="49" charset="0"/>
      <p:regular r:id="rId55"/>
      <p:bold r:id="rId56"/>
      <p:italic r:id="rId57"/>
      <p:boldItalic r:id="rId58"/>
    </p:embeddedFont>
    <p:embeddedFont>
      <p:font typeface="Helvetica Neue" panose="02000503000000020004" pitchFamily="2" charset="0"/>
      <p:regular r:id="rId59"/>
      <p:bold r:id="rId60"/>
      <p:italic r:id="rId61"/>
      <p:boldItalic r:id="rId62"/>
    </p:embeddedFont>
    <p:embeddedFont>
      <p:font typeface="Helvetica Neue Light" panose="02000403000000020004" pitchFamily="2" charset="0"/>
      <p:regular r:id="rId63"/>
      <p:bold r:id="rId64"/>
      <p:italic r:id="rId65"/>
      <p:boldItalic r:id="rId66"/>
    </p:embeddedFont>
    <p:embeddedFont>
      <p:font typeface="Tahoma" panose="020B0604030504040204" pitchFamily="34" charset="0"/>
      <p:regular r:id="rId67"/>
      <p:bold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94822E-8C2B-4774-91FD-1A5D822B0D05}">
  <a:tblStyle styleId="{6E94822E-8C2B-4774-91FD-1A5D822B0D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5.fntdata"/><Relationship Id="rId68" Type="http://schemas.openxmlformats.org/officeDocument/2006/relationships/font" Target="fonts/font20.fntdata"/><Relationship Id="rId7" Type="http://schemas.openxmlformats.org/officeDocument/2006/relationships/slide" Target="slides/slide5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66" Type="http://schemas.openxmlformats.org/officeDocument/2006/relationships/font" Target="fonts/font18.fntdata"/><Relationship Id="rId5" Type="http://schemas.openxmlformats.org/officeDocument/2006/relationships/slide" Target="slides/slide3.xml"/><Relationship Id="rId61" Type="http://schemas.openxmlformats.org/officeDocument/2006/relationships/font" Target="fonts/font13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64" Type="http://schemas.openxmlformats.org/officeDocument/2006/relationships/font" Target="fonts/font16.fntdata"/><Relationship Id="rId69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3.fntdata"/><Relationship Id="rId72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11.fntdata"/><Relationship Id="rId67" Type="http://schemas.openxmlformats.org/officeDocument/2006/relationships/font" Target="fonts/font19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6.fntdata"/><Relationship Id="rId62" Type="http://schemas.openxmlformats.org/officeDocument/2006/relationships/font" Target="fonts/font14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4.fntdata"/><Relationship Id="rId60" Type="http://schemas.openxmlformats.org/officeDocument/2006/relationships/font" Target="fonts/font12.fntdata"/><Relationship Id="rId65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2.fntdata"/><Relationship Id="rId55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2098c2ab9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g112098c2ab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226c10da8_2_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10226c10da8_2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226c10da8_2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g10226c10da8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23de0676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1023de0676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2340e64330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2340e64330_0_3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g12340e64330_0_3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26882106d_2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g1026882106d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23ae1a45bf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123ae1a45b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3ae1a45bf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ae1a45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3ae1a45bf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g123ae1a45b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6882106d_2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g1026882106d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12098c2ab9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112098c2ab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098c2ab9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g112098c2ab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2340e64330_0_4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40e64330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226c10da8_2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10226c10da8_2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340e643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2340e64330_0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12340e64330_0_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2340e64330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2340e64330_0_1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12340e64330_0_1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340e64330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340e64330_0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12340e64330_0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e5acfa11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10e5acfa1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 rot="5400000">
            <a:off x="4014451" y="-1350624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sz="5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1" descr="Untitled.png" title="Be Boulder."/>
          <p:cNvPicPr preferRelativeResize="0"/>
          <p:nvPr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14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7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 rot="10800000" flipH="1">
            <a:off x="457200" y="6081600"/>
            <a:ext cx="11277600" cy="1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9" name="Google Shape;99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_Spring_2022.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lurm.schedmd.com/sbatch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Basics_Supercomputing/blob/master/2017_July/Day_One/%5b04%5d_submitting_jobs_supercomputer.pdf" TargetMode="External"/><Relationship Id="rId3" Type="http://schemas.openxmlformats.org/officeDocument/2006/relationships/hyperlink" Target="https://www.colorado.edu/rc/" TargetMode="External"/><Relationship Id="rId7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Supercomputing_Spinup" TargetMode="External"/><Relationship Id="rId11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5" Type="http://schemas.openxmlformats.org/officeDocument/2006/relationships/hyperlink" Target="mailto:rc-help@colorado.edu" TargetMode="External"/><Relationship Id="rId10" Type="http://schemas.openxmlformats.org/officeDocument/2006/relationships/hyperlink" Target="https://github.com/ResearchComputing/RMACC/blob/master/2017/How_Access_Summit/how_access_summit_2017.pdf" TargetMode="External"/><Relationship Id="rId4" Type="http://schemas.openxmlformats.org/officeDocument/2006/relationships/hyperlink" Target="https://curc.readthedocs.io/en/latest/" TargetMode="External"/><Relationship Id="rId9" Type="http://schemas.openxmlformats.org/officeDocument/2006/relationships/hyperlink" Target="https://github.com/ResearchComputing/Final_Tutorials/blob/master/General_Computing_Topics/EfficientSerialSubmission/EfficientSerial.pdf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lurm.schedmd.com/quickstart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loadbalancer.html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urc.readthedocs.io/en/latest/software/GNUParallel.html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lurm.schedmd.com/quickstart.html" TargetMode="External"/><Relationship Id="rId4" Type="http://schemas.openxmlformats.org/officeDocument/2006/relationships/hyperlink" Target="mailto:rc-help@Colorado.edu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/>
          <p:cNvPicPr preferRelativeResize="0"/>
          <p:nvPr/>
        </p:nvPicPr>
        <p:blipFill rotWithShape="1">
          <a:blip r:embed="rId3">
            <a:alphaModFix/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 txBox="1">
            <a:spLocks noGrp="1"/>
          </p:cNvSpPr>
          <p:nvPr>
            <p:ph type="ctrTitle"/>
          </p:nvPr>
        </p:nvSpPr>
        <p:spPr>
          <a:xfrm>
            <a:off x="467095" y="4548248"/>
            <a:ext cx="11301352" cy="1543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Alpine Job Submission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/>
          </a:p>
        </p:txBody>
      </p:sp>
      <p:sp>
        <p:nvSpPr>
          <p:cNvPr id="305" name="Google Shape;305;p35"/>
          <p:cNvSpPr txBox="1">
            <a:spLocks noGrp="1"/>
          </p:cNvSpPr>
          <p:nvPr>
            <p:ph type="body" idx="1"/>
          </p:nvPr>
        </p:nvSpPr>
        <p:spPr>
          <a:xfrm>
            <a:off x="838200" y="1956122"/>
            <a:ext cx="10515600" cy="36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If you have an RC account already, login as follows from a terminal:</a:t>
            </a:r>
            <a:endParaRPr/>
          </a:p>
          <a:p>
            <a:pPr marL="12689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endParaRPr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41100" lvl="0" indent="-5061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endParaRPr>
              <a:solidFill>
                <a:srgbClr val="2F2B20"/>
              </a:solidFill>
            </a:endParaRPr>
          </a:p>
          <a:p>
            <a:pPr marL="241099" lvl="0" indent="-5061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endParaRPr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Logging in with a temporary account:</a:t>
            </a:r>
            <a:endParaRPr/>
          </a:p>
          <a:p>
            <a:pPr marL="1155500" lvl="2" indent="-10141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9A57C"/>
              </a:buClr>
              <a:buSzPts val="2000"/>
              <a:buNone/>
            </a:pPr>
            <a:endParaRPr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306" name="Google Shape;306;p35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07" name="Google Shape;307;p3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08" name="Google Shape;308;p3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09" name="Google Shape;309;p35"/>
          <p:cNvSpPr txBox="1"/>
          <p:nvPr/>
        </p:nvSpPr>
        <p:spPr>
          <a:xfrm>
            <a:off x="1449200" y="2878800"/>
            <a:ext cx="8802300" cy="6465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41099" marR="0" lvl="0" indent="-22841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ssh </a:t>
            </a:r>
            <a:r>
              <a:rPr lang="en-US" sz="1800" b="0" i="0" u="none" strike="noStrike" cap="none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n-US" sz="1800" b="0" i="0" u="none" strike="noStrike" cap="none">
                <a:solidFill>
                  <a:srgbClr val="0563C1"/>
                </a:solidFill>
                <a:latin typeface="Consolas"/>
                <a:ea typeface="Consolas"/>
                <a:cs typeface="Consolas"/>
                <a:sym typeface="Consolas"/>
              </a:rPr>
              <a:t>login.rc.colorado.edu</a:t>
            </a:r>
            <a:r>
              <a:rPr lang="en-US" sz="1800" b="0" i="0" u="none" strike="noStrike" cap="non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  <a:p>
            <a:pPr marL="241099" marR="0" lvl="0" indent="-22841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1" u="none" strike="noStrike" cap="non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Where username is your identikey</a:t>
            </a:r>
            <a:endParaRPr sz="1800" b="0" i="1" u="none" strike="noStrike" cap="non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0" name="Google Shape;310;p35"/>
          <p:cNvSpPr txBox="1"/>
          <p:nvPr/>
        </p:nvSpPr>
        <p:spPr>
          <a:xfrm>
            <a:off x="1449197" y="4846327"/>
            <a:ext cx="8802300" cy="6465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41099" marR="0" lvl="0" indent="-22841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ssh 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</a:t>
            </a:r>
            <a:r>
              <a:rPr lang="en-US" sz="1800" b="0" i="0" u="none" strike="noStrike" cap="none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&lt;XXXX&gt;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n-US" sz="1800" b="0" i="0" u="none" strike="noStrike" cap="non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tlogin1.rc.colorado.edu</a:t>
            </a:r>
            <a:endParaRPr/>
          </a:p>
          <a:p>
            <a:pPr marL="241099" marR="0" lvl="0" indent="-22841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Where user&lt;XXXX&gt; is your temporary username, RC will provide p</a:t>
            </a:r>
            <a:r>
              <a:rPr lang="en-US" sz="18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w</a:t>
            </a:r>
            <a:endParaRPr sz="1800" b="0" i="0" u="none" strike="noStrike" cap="non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When you first log in, you will be on a login node. Your prompt:</a:t>
            </a:r>
            <a:endParaRPr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240665" marR="4445" lvl="0" indent="-227965" algn="l" rtl="0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Alpine start a compile job.</a:t>
            </a:r>
            <a:endParaRPr/>
          </a:p>
          <a:p>
            <a:pPr marL="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3500">
              <a:solidFill>
                <a:srgbClr val="2F2B20"/>
              </a:solidFill>
            </a:endParaRPr>
          </a:p>
          <a:p>
            <a:pPr marL="457200" marR="4445" lvl="0" indent="-3683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Navigate to a workspace of your choice (e.g. scratch) and download the material for this workshop:</a:t>
            </a:r>
            <a:endParaRPr/>
          </a:p>
        </p:txBody>
      </p:sp>
      <p:sp>
        <p:nvSpPr>
          <p:cNvPr id="317" name="Google Shape;317;p36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18" name="Google Shape;318;p3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20" name="Google Shape;320;p36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328025" y="3677360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acompile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36"/>
          <p:cNvSpPr/>
          <p:nvPr/>
        </p:nvSpPr>
        <p:spPr>
          <a:xfrm>
            <a:off x="1328025" y="4865400"/>
            <a:ext cx="8191200" cy="1185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git clone </a:t>
            </a:r>
            <a:r>
              <a:rPr lang="en-US" sz="18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cd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export SPINUP_ROOT=$(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Directory</a:t>
            </a:r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/>
              <a:t>Navigate to the “job_submission” directory</a:t>
            </a:r>
            <a:endParaRPr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/>
          </a:p>
          <a:p>
            <a:pPr marL="240665" marR="4445" lvl="0" indent="-2025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is the “working directory” we will be working with in this course/tutorial, keep in mind as we submit/create jobs</a:t>
            </a:r>
            <a:endParaRPr/>
          </a:p>
        </p:txBody>
      </p:sp>
      <p:sp>
        <p:nvSpPr>
          <p:cNvPr id="329" name="Google Shape;329;p3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30" name="Google Shape;330;p3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32" name="Google Shape;332;p37"/>
          <p:cNvSpPr/>
          <p:nvPr/>
        </p:nvSpPr>
        <p:spPr>
          <a:xfrm>
            <a:off x="1290175" y="2116123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cd $SPINUP_ROOT/job_submission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>
              <a:solidFill>
                <a:srgbClr val="2F2B20"/>
              </a:solidFill>
            </a:endParaRPr>
          </a:p>
          <a:p>
            <a:pPr marL="22860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2F2B20"/>
              </a:solidFill>
            </a:endParaRPr>
          </a:p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SLURM</a:t>
            </a:r>
            <a:endParaRPr/>
          </a:p>
          <a:p>
            <a:pPr marL="697865" marR="4445" lvl="1" indent="-2286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>
              <a:solidFill>
                <a:srgbClr val="000000"/>
              </a:solidFill>
            </a:endParaRPr>
          </a:p>
          <a:p>
            <a:pPr marL="6858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/>
          </a:p>
          <a:p>
            <a:pPr marL="228600" marR="4445" lvl="0" indent="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2200">
              <a:solidFill>
                <a:srgbClr val="2F2B2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/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>
                <a:solidFill>
                  <a:srgbClr val="2F2B20"/>
                </a:solidFill>
              </a:rPr>
              <a:t>Batch Jobs</a:t>
            </a:r>
            <a:endParaRPr sz="2200" b="1">
              <a:solidFill>
                <a:srgbClr val="2F2B20"/>
              </a:solidFill>
            </a:endParaRPr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>
                <a:solidFill>
                  <a:srgbClr val="2F2B20"/>
                </a:solidFill>
              </a:rPr>
              <a:t>Interactive Jobs</a:t>
            </a:r>
            <a:endParaRPr sz="2200" b="1">
              <a:solidFill>
                <a:srgbClr val="2F2B20"/>
              </a:solidFill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8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40" name="Google Shape;340;p3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47" name="Google Shape;347;p3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351" name="Google Shape;351;p39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53" name="Google Shape;353;p39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39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39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9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8" name="Google Shape;358;p39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59" name="Google Shape;359;p39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60" name="Google Shape;36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0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70" name="Google Shape;370;p4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74" name="Google Shape;374;p4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75" name="Google Shape;375;p4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76" name="Google Shape;376;p4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4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4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4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" name="Google Shape;381;p4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82" name="Google Shape;382;p4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83" name="Google Shape;3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393" name="Google Shape;393;p4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b="1" dirty="0">
                <a:solidFill>
                  <a:srgbClr val="2F2B20"/>
                </a:solidFill>
              </a:rPr>
              <a:t>Batch Jobs</a:t>
            </a:r>
            <a:r>
              <a:rPr lang="en-US" dirty="0">
                <a:solidFill>
                  <a:srgbClr val="2F2B20"/>
                </a:solidFill>
              </a:rPr>
              <a:t> are jobs you submit to the scheduler where they are run later without supervision.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By far the most common job on Summit</a:t>
            </a:r>
            <a:endParaRPr dirty="0">
              <a:solidFill>
                <a:srgbClr val="2F2B20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Requires a job script</a:t>
            </a:r>
            <a:endParaRPr dirty="0">
              <a:solidFill>
                <a:srgbClr val="2F2B20"/>
              </a:solidFill>
            </a:endParaRP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"batch of cookies"</a:t>
            </a: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A job script is simply a script that includes </a:t>
            </a:r>
            <a:r>
              <a:rPr lang="en-US" b="1" dirty="0">
                <a:solidFill>
                  <a:srgbClr val="2F2B20"/>
                </a:solidFill>
              </a:rPr>
              <a:t>SLURM directives</a:t>
            </a:r>
            <a:r>
              <a:rPr lang="en-US" dirty="0">
                <a:solidFill>
                  <a:srgbClr val="2F2B20"/>
                </a:solidFill>
              </a:rPr>
              <a:t> (resource specifics) ahead of any commands.</a:t>
            </a:r>
            <a:endParaRPr dirty="0">
              <a:solidFill>
                <a:srgbClr val="2F2B20"/>
              </a:solidFill>
            </a:endParaRPr>
          </a:p>
        </p:txBody>
      </p:sp>
      <p:sp>
        <p:nvSpPr>
          <p:cNvPr id="394" name="Google Shape;394;p41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95" name="Google Shape;395;p4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2" name="Google Shape;402;p42"/>
          <p:cNvSpPr txBox="1">
            <a:spLocks noGrp="1"/>
          </p:cNvSpPr>
          <p:nvPr>
            <p:ph type="body" idx="1"/>
          </p:nvPr>
        </p:nvSpPr>
        <p:spPr>
          <a:xfrm>
            <a:off x="827125" y="1791386"/>
            <a:ext cx="108174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First, load up the </a:t>
            </a:r>
            <a:r>
              <a:rPr lang="en-US" sz="2400" b="1">
                <a:latin typeface="Helvetica Neue"/>
                <a:ea typeface="Helvetica Neue"/>
                <a:cs typeface="Helvetica Neue"/>
                <a:sym typeface="Helvetica Neue"/>
              </a:rPr>
              <a:t>slurm Alpine module</a:t>
            </a: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 (default is still Summit)</a:t>
            </a:r>
            <a:endParaRPr sz="240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064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sbatch</a:t>
            </a:r>
            <a:r>
              <a:rPr lang="en-US" sz="240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command to submit a batch job</a:t>
            </a:r>
            <a:endParaRPr sz="240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40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your first job! :  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7838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5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SLURM Script contains the parameters needed to define a job</a:t>
            </a:r>
            <a:r>
              <a:rPr lang="en-US" sz="2550">
                <a:latin typeface="Helvetica Neue"/>
                <a:ea typeface="Helvetica Neue"/>
                <a:cs typeface="Helvetica Neue"/>
                <a:sym typeface="Helvetica Neue"/>
              </a:rPr>
              <a:t> but a</a:t>
            </a:r>
            <a:r>
              <a:rPr lang="en-US" sz="25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dditional flags can be used to temporarily replace any set parameters. </a:t>
            </a:r>
            <a:endParaRPr sz="255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Google Shape;403;p42"/>
          <p:cNvSpPr txBox="1"/>
          <p:nvPr/>
        </p:nvSpPr>
        <p:spPr>
          <a:xfrm>
            <a:off x="4574935" y="6050822"/>
            <a:ext cx="27876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5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u="sng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http://slurm.schedmd.com/sbatch.html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42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05" name="Google Shape;405;p4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6" name="Google Shape;406;p4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407" name="Google Shape;407;p42"/>
          <p:cNvSpPr/>
          <p:nvPr/>
        </p:nvSpPr>
        <p:spPr>
          <a:xfrm>
            <a:off x="1314325" y="3553457"/>
            <a:ext cx="9843000" cy="7914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$SPINUP_ROOT/job_submission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alpine_scripts/test.sh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2"/>
          <p:cNvSpPr/>
          <p:nvPr/>
        </p:nvSpPr>
        <p:spPr>
          <a:xfrm>
            <a:off x="1245325" y="219499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slurm/alpine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2"/>
          <p:cNvSpPr/>
          <p:nvPr/>
        </p:nvSpPr>
        <p:spPr>
          <a:xfrm>
            <a:off x="1314325" y="558912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alpine_scripts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test.sh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415" name="Google Shape;415;p4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7" name="Google Shape;417;p4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18" name="Google Shape;418;p43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4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alpine_scripts/test.sh</a:t>
            </a:r>
            <a:r>
              <a:rPr lang="en-US" sz="300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/>
          </a:p>
        </p:txBody>
      </p:sp>
      <p:sp>
        <p:nvSpPr>
          <p:cNvPr id="424" name="Google Shape;424;p44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25" name="Google Shape;425;p4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6" name="Google Shape;426;p4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27" name="Google Shape;427;p44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	# Specify Alpine CPU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j.out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  	# Rename standard output file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 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>
            <a:off x="838200" y="1501302"/>
            <a:ext cx="10515600" cy="43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Instructor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24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Andrew Monaghan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Homepage: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https://www.colorado.edu/rc/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Docs: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https://curc.readthedocs.io/en/latest/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400" i="1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Helpdesk: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sz="2400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Course Materials: </a:t>
            </a:r>
            <a:r>
              <a:rPr lang="en-US" sz="2400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https://github.com/ResearchComputing/Supercomputing_Spinup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Survey: </a:t>
            </a:r>
            <a:r>
              <a:rPr lang="en-US" sz="24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4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168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85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lang="en-US" sz="1585" i="1">
                <a:solidFill>
                  <a:schemeClr val="dk1"/>
                </a:solidFill>
              </a:rPr>
              <a:t>, </a:t>
            </a:r>
            <a:r>
              <a:rPr lang="en-US" sz="1585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Blaas, and M</a:t>
            </a:r>
            <a:r>
              <a:rPr lang="en-US" sz="1585" i="1">
                <a:solidFill>
                  <a:schemeClr val="dk1"/>
                </a:solidFill>
              </a:rPr>
              <a:t>ea Trehan</a:t>
            </a:r>
            <a:r>
              <a:rPr lang="en-US" sz="1585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585" b="0" i="1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1585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r>
              <a:rPr lang="en-US" sz="1585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r>
              <a:rPr lang="en-US" sz="1585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r>
              <a:rPr lang="en-US" sz="1585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585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5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marL="12689" marR="0" lvl="0" indent="0" algn="l" rtl="0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&lt;options&gt;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45"/>
          <p:cNvSpPr txBox="1">
            <a:spLocks noGrp="1"/>
          </p:cNvSpPr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/>
          </a:p>
        </p:txBody>
      </p:sp>
      <p:sp>
        <p:nvSpPr>
          <p:cNvPr id="434" name="Google Shape;434;p45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nodes:</a:t>
            </a:r>
            <a:endParaRPr sz="1800" b="1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cores:</a:t>
            </a:r>
            <a:endParaRPr sz="1800" b="1"/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Quality of service:</a:t>
            </a:r>
            <a:endParaRPr sz="1800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Output:</a:t>
            </a:r>
            <a:endParaRPr sz="1800" b="1"/>
          </a:p>
        </p:txBody>
      </p:sp>
      <p:sp>
        <p:nvSpPr>
          <p:cNvPr id="435" name="Google Shape;435;p45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000" rIns="0" bIns="0" anchor="t" anchorCtr="0">
            <a:spAutoFit/>
          </a:bodyPr>
          <a:lstStyle/>
          <a:p>
            <a:pPr marL="1206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lang="en-US" sz="1500" b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sz="1500" b="1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28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>
              <a:solidFill>
                <a:schemeClr val="accent2"/>
              </a:solidFill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5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275" rIns="0" bIns="0" anchor="t" anchorCtr="0">
            <a:spAutoFit/>
          </a:bodyPr>
          <a:lstStyle/>
          <a:p>
            <a:pPr marL="12689" marR="5075" lvl="0" indent="0" algn="l" rtl="0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lang="en-US" sz="1498" i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&lt;&gt; </a:t>
            </a: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above – this designates something specific you as a  user must enter about your job</a:t>
            </a:r>
            <a:endParaRPr sz="1498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45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38" name="Google Shape;438;p4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9" name="Google Shape;439;p4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40" name="Google Shape;440;p45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More on slurm commands:  https://slurm.schedmd.com/quickstart.html</a:t>
            </a:r>
            <a:endParaRPr sz="1200" i="1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Partitions</a:t>
            </a:r>
            <a:endParaRPr/>
          </a:p>
        </p:txBody>
      </p:sp>
      <p:sp>
        <p:nvSpPr>
          <p:cNvPr id="447" name="Google Shape;447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graphicFrame>
        <p:nvGraphicFramePr>
          <p:cNvPr id="448" name="Google Shape;448;p46"/>
          <p:cNvGraphicFramePr/>
          <p:nvPr>
            <p:extLst>
              <p:ext uri="{D42A27DB-BD31-4B8C-83A1-F6EECF244321}">
                <p14:modId xmlns:p14="http://schemas.microsoft.com/office/powerpoint/2010/main" val="832094241"/>
              </p:ext>
            </p:extLst>
          </p:nvPr>
        </p:nvGraphicFramePr>
        <p:xfrm>
          <a:off x="838209" y="2558328"/>
          <a:ext cx="10218825" cy="253936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3.83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/>
                        <a:t>Node:</a:t>
                      </a:r>
                      <a:endParaRPr sz="18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3x AMD MI100</a:t>
                      </a:r>
                      <a:endParaRPr sz="180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3.83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GPU Node:</a:t>
                      </a:r>
                      <a:endParaRPr sz="18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3x Nvidia A100</a:t>
                      </a:r>
                      <a:endParaRPr sz="180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3.83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0" name="Google Shape;450;p46"/>
          <p:cNvSpPr txBox="1">
            <a:spLocks noGrp="1"/>
          </p:cNvSpPr>
          <p:nvPr>
            <p:ph type="body" idx="1"/>
          </p:nvPr>
        </p:nvSpPr>
        <p:spPr>
          <a:xfrm>
            <a:off x="838200" y="1542333"/>
            <a:ext cx="10817400" cy="9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Partitions specify the type of compute node that you wish to use</a:t>
            </a:r>
            <a:endParaRPr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</a:t>
            </a:r>
            <a:r>
              <a:rPr lang="en-US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 dirty="0"/>
          </a:p>
        </p:txBody>
      </p:sp>
      <p:sp>
        <p:nvSpPr>
          <p:cNvPr id="451" name="Google Shape;451;p46"/>
          <p:cNvSpPr/>
          <p:nvPr/>
        </p:nvSpPr>
        <p:spPr>
          <a:xfrm>
            <a:off x="6572526" y="2054150"/>
            <a:ext cx="42903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--partition=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>
            <a:spLocks noGrp="1"/>
          </p:cNvSpPr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</a:t>
            </a:r>
            <a:endParaRPr/>
          </a:p>
        </p:txBody>
      </p:sp>
      <p:graphicFrame>
        <p:nvGraphicFramePr>
          <p:cNvPr id="457" name="Google Shape;457;p47"/>
          <p:cNvGraphicFramePr/>
          <p:nvPr/>
        </p:nvGraphicFramePr>
        <p:xfrm>
          <a:off x="1071563" y="3952875"/>
          <a:ext cx="9179225" cy="163020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1190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2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2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Derived from partition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256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58" name="Google Shape;458;p4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59" name="Google Shape;459;p4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0" name="Google Shape;460;p4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61" name="Google Shape;461;p4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>
                <a:solidFill>
                  <a:srgbClr val="2F2B20"/>
                </a:solidFill>
              </a:rPr>
              <a:t>Alpine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, this means if your job needs to run longer than 1 day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marL="726440" lvl="1" indent="-755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7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8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68" name="Google Shape;468;p48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69" name="Google Shape;469;p4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0" name="Google Shape;470;p4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9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76" name="Google Shape;476;p49"/>
          <p:cNvSpPr txBox="1">
            <a:spLocks noGrp="1"/>
          </p:cNvSpPr>
          <p:nvPr>
            <p:ph type="body" idx="1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/>
          </a:p>
          <a:p>
            <a:pPr marL="228600" lvl="0" indent="-9779" algn="l" rtl="0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endParaRPr sz="34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Navigate to the </a:t>
            </a:r>
            <a:r>
              <a:rPr lang="en-US" sz="1950">
                <a:solidFill>
                  <a:schemeClr val="accent5"/>
                </a:solidFill>
              </a:rPr>
              <a:t>job_submission</a:t>
            </a:r>
            <a:r>
              <a:rPr lang="en-US" sz="1950">
                <a:solidFill>
                  <a:srgbClr val="2F2B20"/>
                </a:solidFill>
              </a:rPr>
              <a:t> directory</a:t>
            </a:r>
            <a:endParaRPr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Create file </a:t>
            </a:r>
            <a:r>
              <a:rPr lang="en-US" sz="1950">
                <a:solidFill>
                  <a:schemeClr val="accent5"/>
                </a:solidFill>
              </a:rPr>
              <a:t>alpine_scripts/sleep.sh</a:t>
            </a:r>
            <a:endParaRPr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The job should contain the following commands: </a:t>
            </a:r>
            <a:endParaRPr sz="1950"/>
          </a:p>
        </p:txBody>
      </p:sp>
      <p:sp>
        <p:nvSpPr>
          <p:cNvPr id="477" name="Google Shape;477;p49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/>
          </a:p>
        </p:txBody>
      </p:sp>
      <p:sp>
        <p:nvSpPr>
          <p:cNvPr id="478" name="Google Shape;478;p49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79" name="Google Shape;479;p4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0" name="Google Shape;480;p4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81" name="Google Shape;481;p4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lang="en-US" sz="24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sz="24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sleep.sh</a:t>
            </a:r>
            <a:endParaRPr/>
          </a:p>
        </p:txBody>
      </p:sp>
      <p:sp>
        <p:nvSpPr>
          <p:cNvPr id="487" name="Google Shape;487;p50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69265" lvl="0" indent="-45656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lang="en-US" sz="2398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on 1 node</a:t>
            </a:r>
            <a:endParaRPr sz="2398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minute wall time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lang="en-US" sz="2350" b="1" dirty="0" err="1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amilan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partition</a:t>
            </a:r>
            <a:endParaRPr b="1" dirty="0"/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 dirty="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“./output/sleep.%</a:t>
            </a:r>
            <a:r>
              <a:rPr lang="en-US" sz="2350" b="1" dirty="0" err="1">
                <a:latin typeface="Helvetica Neue"/>
                <a:ea typeface="Helvetica Neue"/>
                <a:cs typeface="Helvetica Neue"/>
                <a:sym typeface="Helvetica Neue"/>
              </a:rPr>
              <a:t>j.out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Contains the following </a:t>
            </a:r>
            <a:r>
              <a:rPr lang="en-US" sz="2398" b="1" dirty="0"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 -&gt;  </a:t>
            </a: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* Bonus: Email yourself when the job ends</a:t>
            </a:r>
            <a:endParaRPr sz="1800" dirty="0"/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8" name="Google Shape;488;p50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89" name="Google Shape;489;p5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0" name="Google Shape;490;p5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91" name="Google Shape;491;p50"/>
          <p:cNvSpPr txBox="1"/>
          <p:nvPr/>
        </p:nvSpPr>
        <p:spPr>
          <a:xfrm>
            <a:off x="6655903" y="3429008"/>
            <a:ext cx="4280100" cy="997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/>
          </a:p>
        </p:txBody>
      </p:sp>
      <p:sp>
        <p:nvSpPr>
          <p:cNvPr id="492" name="Google Shape;492;p50"/>
          <p:cNvSpPr/>
          <p:nvPr/>
        </p:nvSpPr>
        <p:spPr>
          <a:xfrm>
            <a:off x="544150" y="5121375"/>
            <a:ext cx="59226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alpine_scripts/sleep.sh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1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</a:pPr>
            <a:r>
              <a:rPr lang="en-US" sz="2700">
                <a:solidFill>
                  <a:schemeClr val="dk1"/>
                </a:solidFill>
              </a:rPr>
              <a:t>Once a job completes its execution, the standard output of the script will be redirected to an output file.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Great for debugging!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Could be different from output generated by your application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File is created in directory job was run unless specified in your </a:t>
            </a:r>
            <a:br>
              <a:rPr lang="en-US" sz="2300" i="0" u="none" strike="noStrike" cap="none">
                <a:solidFill>
                  <a:schemeClr val="dk1"/>
                </a:solidFill>
              </a:rPr>
            </a:b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directive.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If the </a:t>
            </a:r>
            <a:r>
              <a:rPr lang="en-US" sz="2300" i="0" u="none" strike="noStrike" cap="none">
                <a:solidFill>
                  <a:srgbClr val="000000"/>
                </a:solidFill>
              </a:rPr>
              <a:t>directive </a:t>
            </a: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is not provided then a generic file name will be used (slurm_xxxxxx.out).</a:t>
            </a:r>
            <a:endParaRPr sz="2300" i="0" u="none" strike="noStrike" cap="none">
              <a:solidFill>
                <a:schemeClr val="dk1"/>
              </a:solidFill>
            </a:endParaRPr>
          </a:p>
          <a:p>
            <a:pPr marL="685800" marR="0" lvl="1" indent="-1898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1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499" name="Google Shape;499;p51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00" name="Google Shape;500;p5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1" name="Google Shape;501;p5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502" name="Google Shape;502;p51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lang="en-US" sz="1600" i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sz="16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03" name="Google Shape;503;p51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i="1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sz="1800" i="1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57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</a:t>
            </a:r>
            <a:r>
              <a:rPr lang="en-US" sz="2200" b="1">
                <a:solidFill>
                  <a:srgbClr val="2F2B20"/>
                </a:solidFill>
              </a:rPr>
              <a:t>in queue and while running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20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</a:t>
            </a:r>
            <a:r>
              <a:rPr lang="en-US" sz="2200" b="1">
                <a:solidFill>
                  <a:srgbClr val="2F2B20"/>
                </a:solidFill>
              </a:rPr>
              <a:t>previous Jobs</a:t>
            </a:r>
            <a:endParaRPr b="1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0" name="Google Shape;510;p52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11" name="Google Shape;511;p5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2" name="Google Shape;512;p5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513" name="Google Shape;513;p52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squeue –u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squeue –p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4" name="Google Shape;514;p52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sacct –u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sacct --start=MM/DD/YY –u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sacct –j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Another method of checking details of your job while running is with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solidFill>
                  <a:schemeClr val="accent5"/>
                </a:solidFill>
              </a:rPr>
              <a:t>seff</a:t>
            </a:r>
            <a:r>
              <a:rPr lang="en-US" sz="2400"/>
              <a:t>: Utility to </a:t>
            </a:r>
            <a:r>
              <a:rPr lang="en-US" sz="2400" b="1"/>
              <a:t>check efficiency post-job</a:t>
            </a:r>
            <a:endParaRPr sz="2400" b="1"/>
          </a:p>
        </p:txBody>
      </p:sp>
      <p:sp>
        <p:nvSpPr>
          <p:cNvPr id="520" name="Google Shape;520;p53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521" name="Google Shape;521;p5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22" name="Google Shape;522;p5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3" name="Google Shape;523;p5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524" name="Google Shape;524;p53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scontrol show job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53"/>
          <p:cNvSpPr/>
          <p:nvPr/>
        </p:nvSpPr>
        <p:spPr>
          <a:xfrm>
            <a:off x="1142025" y="4805470"/>
            <a:ext cx="7263300" cy="738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slurmtools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seff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531" name="Google Shape;531;p54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32" name="Google Shape;532;p5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3" name="Google Shape;533;p5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534" name="Google Shape;534;p54"/>
          <p:cNvSpPr txBox="1">
            <a:spLocks noGrp="1"/>
          </p:cNvSpPr>
          <p:nvPr>
            <p:ph type="body" idx="1"/>
          </p:nvPr>
        </p:nvSpPr>
        <p:spPr>
          <a:xfrm>
            <a:off x="838200" y="1804627"/>
            <a:ext cx="10515600" cy="3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Okay so running a job is easy, but how do I run a job with my software?</a:t>
            </a:r>
            <a:endParaRPr>
              <a:solidFill>
                <a:srgbClr val="00000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LMOD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Module system on CURC systems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Modifies your environment to make your desired software visible to your terminal.</a:t>
            </a: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  <p:sp>
        <p:nvSpPr>
          <p:cNvPr id="535" name="Google Shape;535;p54"/>
          <p:cNvSpPr/>
          <p:nvPr/>
        </p:nvSpPr>
        <p:spPr>
          <a:xfrm>
            <a:off x="1617198" y="4493888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 resources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 Jobs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</p:txBody>
      </p:sp>
      <p:sp>
        <p:nvSpPr>
          <p:cNvPr id="191" name="Google Shape;191;p28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541" name="Google Shape;541;p55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42" name="Google Shape;542;p5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3" name="Google Shape;543;p5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544" name="Google Shape;544;p5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09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 sz="2680"/>
          </a:p>
          <a:p>
            <a:pPr marL="457200" lvl="1" indent="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endParaRPr sz="2680">
              <a:solidFill>
                <a:srgbClr val="000000"/>
              </a:solidFill>
            </a:endParaRPr>
          </a:p>
          <a:p>
            <a:pPr marL="228600" lvl="0" indent="-22098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 sz="268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</a:pPr>
            <a:r>
              <a:rPr lang="en-US" sz="23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RC User support is happy to assist,</a:t>
            </a:r>
            <a:r>
              <a:rPr lang="en-US" sz="2340" i="1"/>
              <a:t>installs are best effort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For more assistance contact </a:t>
            </a:r>
            <a:r>
              <a:rPr lang="en-US" sz="2340" u="sng">
                <a:solidFill>
                  <a:schemeClr val="hlink"/>
                </a:solidFill>
                <a:hlinkClick r:id="rId3"/>
              </a:rPr>
              <a:t>rc-help@colorado.edu</a:t>
            </a:r>
            <a:endParaRPr sz="2340"/>
          </a:p>
          <a:p>
            <a:pPr marL="685800" lvl="1" indent="-762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/>
          </a:p>
          <a:p>
            <a:pPr marL="228600" lvl="0" indent="-508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/>
          </a:p>
        </p:txBody>
      </p:sp>
      <p:sp>
        <p:nvSpPr>
          <p:cNvPr id="545" name="Google Shape;545;p55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6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1: Serial R Code</a:t>
            </a:r>
            <a:endParaRPr/>
          </a:p>
        </p:txBody>
      </p:sp>
      <p:sp>
        <p:nvSpPr>
          <p:cNvPr id="551" name="Google Shape;551;p56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52" name="Google Shape;552;p5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3" name="Google Shape;553;p5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/>
          </a:p>
        </p:txBody>
      </p:sp>
      <p:sp>
        <p:nvSpPr>
          <p:cNvPr id="559" name="Google Shape;559;p5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157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Let’s run R on an R script</a:t>
            </a:r>
            <a:endParaRPr sz="260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Batch script calls and runs </a:t>
            </a:r>
            <a:r>
              <a:rPr lang="en-US" sz="2600">
                <a:solidFill>
                  <a:schemeClr val="accent5"/>
                </a:solidFill>
              </a:rPr>
              <a:t>programs/R_program.R</a:t>
            </a:r>
            <a:endParaRPr sz="2600">
              <a:solidFill>
                <a:schemeClr val="accent5"/>
              </a:solidFill>
            </a:endParaRPr>
          </a:p>
          <a:p>
            <a:pPr marL="685800" lvl="1" indent="-25400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Let’s take a look at the R program</a:t>
            </a:r>
            <a:endParaRPr sz="220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600" i="1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Let’s examine the batch script </a:t>
            </a:r>
            <a:r>
              <a:rPr lang="en-US" sz="2600">
                <a:solidFill>
                  <a:schemeClr val="accent5"/>
                </a:solidFill>
              </a:rPr>
              <a:t>alpine_scripts/R.sh</a:t>
            </a:r>
            <a:endParaRPr sz="2600">
              <a:solidFill>
                <a:schemeClr val="accent5"/>
              </a:solidFill>
            </a:endParaRPr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Note how R is loaded</a:t>
            </a:r>
            <a:endParaRPr sz="2200"/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R program can be run with “Rscript &lt;script&gt;”</a:t>
            </a:r>
            <a:endParaRPr sz="2200"/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20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Go ahead and submit the batch script:</a:t>
            </a:r>
            <a:endParaRPr sz="2600"/>
          </a:p>
        </p:txBody>
      </p:sp>
      <p:sp>
        <p:nvSpPr>
          <p:cNvPr id="560" name="Google Shape;560;p5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61" name="Google Shape;561;p5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2" name="Google Shape;562;p5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563" name="Google Shape;563;p57"/>
          <p:cNvSpPr/>
          <p:nvPr/>
        </p:nvSpPr>
        <p:spPr>
          <a:xfrm>
            <a:off x="1093522" y="5491675"/>
            <a:ext cx="78204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alpine_scripts/R.sh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58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2: Serial Matlab Code</a:t>
            </a:r>
            <a:endParaRPr/>
          </a:p>
        </p:txBody>
      </p:sp>
      <p:sp>
        <p:nvSpPr>
          <p:cNvPr id="569" name="Google Shape;569;p58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70" name="Google Shape;570;p5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71" name="Google Shape;571;p5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59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Launch Matlab!</a:t>
            </a:r>
            <a:endParaRPr/>
          </a:p>
        </p:txBody>
      </p:sp>
      <p:sp>
        <p:nvSpPr>
          <p:cNvPr id="577" name="Google Shape;577;p59"/>
          <p:cNvSpPr txBox="1">
            <a:spLocks noGrp="1"/>
          </p:cNvSpPr>
          <p:nvPr>
            <p:ph type="body" idx="1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50"/>
              <a:buChar char="•"/>
            </a:pPr>
            <a:r>
              <a:rPr lang="en-US" sz="235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/>
          </a:p>
          <a:p>
            <a:pPr marL="228600" lvl="0" indent="-9779" algn="l" rtl="0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endParaRPr sz="34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Name it </a:t>
            </a:r>
            <a:r>
              <a:rPr lang="en-US" sz="1950">
                <a:solidFill>
                  <a:schemeClr val="accent5"/>
                </a:solidFill>
              </a:rPr>
              <a:t>alpine_scripts/matlab.sh</a:t>
            </a:r>
            <a:endParaRPr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Load the </a:t>
            </a:r>
            <a:r>
              <a:rPr lang="en-US" sz="1950">
                <a:solidFill>
                  <a:schemeClr val="accent5"/>
                </a:solidFill>
              </a:rPr>
              <a:t>matlab</a:t>
            </a:r>
            <a:r>
              <a:rPr lang="en-US" sz="1950">
                <a:solidFill>
                  <a:srgbClr val="2F2B20"/>
                </a:solidFill>
              </a:rPr>
              <a:t> module (</a:t>
            </a:r>
            <a:r>
              <a:rPr lang="en-US" sz="1950">
                <a:solidFill>
                  <a:schemeClr val="accent5"/>
                </a:solidFill>
              </a:rPr>
              <a:t>module load matlab)</a:t>
            </a:r>
            <a:endParaRPr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The job should contain the following commands: </a:t>
            </a:r>
            <a:endParaRPr sz="1950"/>
          </a:p>
        </p:txBody>
      </p:sp>
      <p:sp>
        <p:nvSpPr>
          <p:cNvPr id="578" name="Google Shape;578;p59"/>
          <p:cNvSpPr txBox="1"/>
          <p:nvPr/>
        </p:nvSpPr>
        <p:spPr>
          <a:xfrm>
            <a:off x="1791456" y="3681071"/>
            <a:ext cx="6936009" cy="628366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cd programs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matlab –nodisplay –nodesktop –r "matlab_tic;"</a:t>
            </a:r>
            <a:endParaRPr/>
          </a:p>
        </p:txBody>
      </p:sp>
      <p:sp>
        <p:nvSpPr>
          <p:cNvPr id="579" name="Google Shape;579;p59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80" name="Google Shape;580;p5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81" name="Google Shape;581;p5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sp>
        <p:nvSpPr>
          <p:cNvPr id="582" name="Google Shape;582;p5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lang="en-US" sz="24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sz="24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60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matlab.sh</a:t>
            </a:r>
            <a:endParaRPr/>
          </a:p>
        </p:txBody>
      </p:sp>
      <p:sp>
        <p:nvSpPr>
          <p:cNvPr id="588" name="Google Shape;588;p60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69265" lvl="0" indent="-45656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lang="en-US" sz="2398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of 1 node</a:t>
            </a:r>
            <a:endParaRPr sz="2398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 minute wall time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lang="en-US" sz="2350" b="1" dirty="0" err="1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amilan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partition</a:t>
            </a:r>
            <a:endParaRPr b="1" dirty="0"/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 dirty="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“./output/</a:t>
            </a:r>
            <a:r>
              <a:rPr lang="en-US" sz="2350" b="1" dirty="0" err="1">
                <a:latin typeface="Helvetica Neue"/>
                <a:ea typeface="Helvetica Neue"/>
                <a:cs typeface="Helvetica Neue"/>
                <a:sym typeface="Helvetica Neue"/>
              </a:rPr>
              <a:t>matlab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.%</a:t>
            </a:r>
            <a:r>
              <a:rPr lang="en-US" sz="2350" b="1" dirty="0" err="1">
                <a:latin typeface="Helvetica Neue"/>
                <a:ea typeface="Helvetica Neue"/>
                <a:cs typeface="Helvetica Neue"/>
                <a:sym typeface="Helvetica Neue"/>
              </a:rPr>
              <a:t>j.out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b="1" dirty="0"/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 dirty="0">
                <a:latin typeface="Helvetica Neue"/>
                <a:ea typeface="Helvetica Neue"/>
                <a:cs typeface="Helvetica Neue"/>
                <a:sym typeface="Helvetica Neue"/>
              </a:rPr>
              <a:t>Contains the following commands:</a:t>
            </a:r>
            <a:endParaRPr sz="235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5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5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*Bonus: Email yourself when the job ends   </a:t>
            </a:r>
            <a:endParaRPr sz="18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9" name="Google Shape;589;p60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90" name="Google Shape;590;p6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91" name="Google Shape;591;p6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592" name="Google Shape;592;p60"/>
          <p:cNvSpPr txBox="1"/>
          <p:nvPr/>
        </p:nvSpPr>
        <p:spPr>
          <a:xfrm>
            <a:off x="1329875" y="3667800"/>
            <a:ext cx="5232600" cy="5055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cd programs</a:t>
            </a:r>
            <a:endParaRPr sz="16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matlab –nodisplay –nodesktop –r "matlab_tic;"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3" name="Google Shape;593;p60"/>
          <p:cNvSpPr/>
          <p:nvPr/>
        </p:nvSpPr>
        <p:spPr>
          <a:xfrm>
            <a:off x="544146" y="5121375"/>
            <a:ext cx="59715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alpine_scripts/matlab.sh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1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/>
          </a:p>
        </p:txBody>
      </p:sp>
      <p:sp>
        <p:nvSpPr>
          <p:cNvPr id="599" name="Google Shape;599;p61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00" name="Google Shape;600;p6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1" name="Google Shape;601;p6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 dirty="0"/>
          </a:p>
        </p:txBody>
      </p:sp>
      <p:sp>
        <p:nvSpPr>
          <p:cNvPr id="607" name="Google Shape;607;p62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On Alpine the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/>
              <a:t> </a:t>
            </a:r>
            <a:r>
              <a:rPr lang="en-US" sz="2400" dirty="0" err="1"/>
              <a:t>slurm</a:t>
            </a:r>
            <a:r>
              <a:rPr lang="en-US" sz="2400" dirty="0"/>
              <a:t> directive is </a:t>
            </a:r>
            <a:r>
              <a:rPr lang="en-US" sz="2400" b="1" i="1" dirty="0"/>
              <a:t>required</a:t>
            </a:r>
            <a:r>
              <a:rPr lang="en-US" sz="2400" dirty="0"/>
              <a:t> to use GPU accelerators on a GPU node. </a:t>
            </a:r>
            <a:endParaRPr sz="2400" dirty="0"/>
          </a:p>
          <a:p>
            <a:pPr marL="45720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At a minimum, one would specify: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 GPU partition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--partition=aa100</a:t>
            </a:r>
            <a:r>
              <a:rPr lang="en-US" sz="2400" dirty="0"/>
              <a:t> for an </a:t>
            </a:r>
            <a:r>
              <a:rPr lang="en-US" sz="2400" dirty="0" err="1"/>
              <a:t>nvidia</a:t>
            </a:r>
            <a:r>
              <a:rPr lang="en-US" sz="2400" dirty="0"/>
              <a:t> GPU node)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gpu</a:t>
            </a:r>
            <a:r>
              <a:rPr lang="en-US" sz="2400" dirty="0"/>
              <a:t> in a job to specify that they would like to use a single </a:t>
            </a:r>
            <a:r>
              <a:rPr lang="en-US" sz="2400" dirty="0" err="1"/>
              <a:t>gpu</a:t>
            </a:r>
            <a:r>
              <a:rPr lang="en-US" sz="2400" dirty="0"/>
              <a:t> on their specified partition</a:t>
            </a:r>
            <a:endParaRPr sz="2400" dirty="0"/>
          </a:p>
          <a:p>
            <a:pPr marL="1371600" lvl="2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You can request up to 3 accelerators on Alpine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=gpu:3</a:t>
            </a:r>
            <a:r>
              <a:rPr lang="en-US" dirty="0"/>
              <a:t> )</a:t>
            </a:r>
            <a:endParaRPr dirty="0"/>
          </a:p>
        </p:txBody>
      </p:sp>
      <p:sp>
        <p:nvSpPr>
          <p:cNvPr id="608" name="Google Shape;608;p62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09" name="Google Shape;609;p6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0" name="Google Shape;610;p6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3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 Script Example</a:t>
            </a:r>
            <a:endParaRPr/>
          </a:p>
        </p:txBody>
      </p:sp>
      <p:sp>
        <p:nvSpPr>
          <p:cNvPr id="616" name="Google Shape;616;p6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17" name="Google Shape;617;p6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8" name="Google Shape;618;p6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  <p:sp>
        <p:nvSpPr>
          <p:cNvPr id="619" name="Google Shape;619;p63"/>
          <p:cNvSpPr txBox="1"/>
          <p:nvPr/>
        </p:nvSpPr>
        <p:spPr>
          <a:xfrm>
            <a:off x="812442" y="1830091"/>
            <a:ext cx="10515600" cy="269045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--partition=aa100			# Specify Alpine NVIDIA A100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=gpu:2						# Request 2 GPUs from the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4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Advanced Job Scripts</a:t>
            </a:r>
            <a:endParaRPr/>
          </a:p>
        </p:txBody>
      </p:sp>
      <p:sp>
        <p:nvSpPr>
          <p:cNvPr id="625" name="Google Shape;625;p64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26" name="Google Shape;626;p6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7" name="Google Shape;627;p6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RC account check</a:t>
            </a:r>
            <a:endParaRPr/>
          </a:p>
        </p:txBody>
      </p:sp>
      <p:sp>
        <p:nvSpPr>
          <p:cNvPr id="199" name="Google Shape;199;p29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02" name="Google Shape;202;p29"/>
          <p:cNvSpPr txBox="1"/>
          <p:nvPr/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Does anyone </a:t>
            </a:r>
            <a:r>
              <a:rPr lang="en-US" sz="2800" b="1" i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</a:t>
            </a:r>
            <a:r>
              <a:rPr lang="en-US"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have a </a:t>
            </a:r>
            <a:r>
              <a:rPr lang="en-US" sz="2800"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 Research Computing account</a:t>
            </a:r>
            <a:r>
              <a:rPr lang="en-US"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who would like to use a temporary account*? </a:t>
            </a:r>
            <a:endParaRPr sz="2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2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2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2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2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i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*only available during seminar</a:t>
            </a:r>
            <a:endParaRPr sz="2400" i="1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633" name="Google Shape;633;p6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/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Number of tasks always &gt; 1. E.g., </a:t>
            </a:r>
            <a:endParaRPr/>
          </a:p>
          <a:p>
            <a:pPr marL="12689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mpi. </a:t>
            </a:r>
            <a:r>
              <a:rPr lang="en-US" sz="2398">
                <a:solidFill>
                  <a:srgbClr val="2F2B20"/>
                </a:solidFill>
              </a:rPr>
              <a:t>E.g., </a:t>
            </a:r>
            <a:endParaRPr/>
          </a:p>
          <a:p>
            <a:pPr marL="241099" lvl="0" indent="-1015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endParaRPr sz="1998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Executable preceded with mpirun, srun, or mpiexec. E.g.,</a:t>
            </a:r>
            <a:endParaRPr/>
          </a:p>
          <a:p>
            <a:pPr marL="241099" lvl="0" indent="-761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Examine and run the example ‘</a:t>
            </a:r>
            <a:r>
              <a:rPr lang="en-US" sz="2398">
                <a:solidFill>
                  <a:schemeClr val="accent5"/>
                </a:solidFill>
              </a:rPr>
              <a:t>submit_python_mpi.sh</a:t>
            </a:r>
            <a:r>
              <a:rPr lang="en-US" sz="23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634" name="Google Shape;634;p65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35" name="Google Shape;635;p6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6" name="Google Shape;636;p6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  <p:sp>
        <p:nvSpPr>
          <p:cNvPr id="637" name="Google Shape;637;p65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638" name="Google Shape;638;p65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/>
          </a:p>
        </p:txBody>
      </p:sp>
      <p:sp>
        <p:nvSpPr>
          <p:cNvPr id="639" name="Google Shape;639;p65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 –np 4 python yourscript.py</a:t>
            </a:r>
            <a:endParaRPr/>
          </a:p>
        </p:txBody>
      </p:sp>
      <p:sp>
        <p:nvSpPr>
          <p:cNvPr id="640" name="Google Shape;640;p65"/>
          <p:cNvSpPr/>
          <p:nvPr/>
        </p:nvSpPr>
        <p:spPr>
          <a:xfrm>
            <a:off x="1816255" y="5386617"/>
            <a:ext cx="89226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submit_python_mpi.sh</a:t>
            </a:r>
            <a:endParaRPr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646" name="Google Shape;646;p66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marL="228600" lvl="0" indent="0" algn="l" rtl="0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/>
          </a:p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lets users run serial programs in parallel</a:t>
            </a:r>
            <a:endParaRPr/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228600" lvl="0" indent="-241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Example in: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scripts/python_loadbalance.sh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7" name="Google Shape;647;p66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48" name="Google Shape;648;p6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9" name="Google Shape;649;p6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7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55" name="Google Shape;655;p6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56" name="Google Shape;656;p6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7" name="Google Shape;657;p6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63" name="Google Shape;663;p6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marL="241099" lvl="0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marL="1147132" lvl="1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28600" lvl="0" indent="-266573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41100" lvl="0" indent="-2284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</a:t>
            </a:r>
            <a:endParaRPr sz="2398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664" name="Google Shape;664;p68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65" name="Google Shape;665;p6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66" name="Google Shape;666;p6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/>
          </a:p>
        </p:txBody>
      </p:sp>
      <p:sp>
        <p:nvSpPr>
          <p:cNvPr id="672" name="Google Shape;672;p69"/>
          <p:cNvSpPr txBox="1">
            <a:spLocks noGrp="1"/>
          </p:cNvSpPr>
          <p:nvPr>
            <p:ph type="body" idx="1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0000" lnSpcReduction="20000"/>
          </a:bodyPr>
          <a:lstStyle/>
          <a:p>
            <a:pPr marL="241099" marR="5075" lvl="0" indent="-215710" algn="l" rtl="0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/>
              <a:t>T</a:t>
            </a:r>
            <a:r>
              <a:rPr lang="en-US" sz="5050">
                <a:solidFill>
                  <a:srgbClr val="2F2B20"/>
                </a:solidFill>
              </a:rPr>
              <a:t>o work with R interactively, we request time from Alpine</a:t>
            </a:r>
            <a:endParaRPr sz="5050"/>
          </a:p>
          <a:p>
            <a:pPr marL="241099" marR="441593" lvl="0" indent="-215710" algn="l" rtl="0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When the resources become available the job starts</a:t>
            </a:r>
            <a:endParaRPr sz="5050"/>
          </a:p>
          <a:p>
            <a:pPr marL="241099" lvl="0" indent="-21571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Commands to run:</a:t>
            </a:r>
            <a:endParaRPr sz="5050"/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41100" lvl="0" indent="-215712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receive a prompt, then:</a:t>
            </a:r>
            <a:endParaRPr sz="505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/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/>
          </a:p>
          <a:p>
            <a:pPr marL="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>
              <a:solidFill>
                <a:srgbClr val="2F2B2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finish we must exit! (job will time out eventually) </a:t>
            </a:r>
            <a:endParaRPr sz="5050"/>
          </a:p>
          <a:p>
            <a:pPr marL="241099" lvl="0" indent="-63945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>
              <a:solidFill>
                <a:srgbClr val="2F2B20"/>
              </a:solidFill>
            </a:endParaRPr>
          </a:p>
          <a:p>
            <a:pPr marL="12689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>
              <a:solidFill>
                <a:srgbClr val="2F2B20"/>
              </a:solidFill>
            </a:endParaRPr>
          </a:p>
        </p:txBody>
      </p:sp>
      <p:sp>
        <p:nvSpPr>
          <p:cNvPr id="673" name="Google Shape;673;p69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74" name="Google Shape;674;p6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75" name="Google Shape;675;p6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  <p:sp>
        <p:nvSpPr>
          <p:cNvPr id="676" name="Google Shape;676;p69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sinteractive –-time=00:10:00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7" name="Google Shape;677;p69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8" name="Google Shape;678;p69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70"/>
          <p:cNvSpPr txBox="1"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/>
          </a:p>
        </p:txBody>
      </p:sp>
      <p:sp>
        <p:nvSpPr>
          <p:cNvPr id="684" name="Google Shape;684;p70"/>
          <p:cNvSpPr txBox="1">
            <a:spLocks noGrp="1"/>
          </p:cNvSpPr>
          <p:nvPr>
            <p:ph type="body" idx="1"/>
          </p:nvPr>
        </p:nvSpPr>
        <p:spPr>
          <a:xfrm>
            <a:off x="882575" y="142708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dirty="0"/>
              <a:t>Survey: 	</a:t>
            </a:r>
            <a:r>
              <a:rPr lang="en-US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dirty="0">
                <a:solidFill>
                  <a:schemeClr val="accent3"/>
                </a:solidFill>
              </a:rPr>
              <a:t> </a:t>
            </a:r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endParaRPr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 dirty="0"/>
              <a:t>Contact information: </a:t>
            </a:r>
            <a:r>
              <a:rPr lang="en-US" u="sng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endParaRPr sz="600" dirty="0">
              <a:solidFill>
                <a:srgbClr val="0070C0"/>
              </a:solidFill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None/>
            </a:pPr>
            <a:endParaRPr sz="2100" dirty="0">
              <a:solidFill>
                <a:schemeClr val="accent5"/>
              </a:solidFill>
            </a:endParaRPr>
          </a:p>
          <a:p>
            <a:pPr marL="457200" lvl="0" indent="-406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 dirty="0" err="1"/>
              <a:t>Slurm</a:t>
            </a:r>
            <a:r>
              <a:rPr lang="en-US" sz="2800" dirty="0"/>
              <a:t> Commands:  </a:t>
            </a:r>
            <a:r>
              <a:rPr lang="en-US" sz="2800" u="sng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https://slurm.schedmd.com/quickstart.html</a:t>
            </a:r>
            <a:endParaRPr i="1" dirty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85" name="Google Shape;685;p70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86" name="Google Shape;686;p7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87" name="Google Shape;687;p7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08" name="Google Shape;208;p3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14" name="Google Shape;214;p3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3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" name="Google Shape;216;p3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32" name="Google Shape;232;p31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7838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Alpine is the 3rd-generation HPC cluster at CURC, following:</a:t>
            </a:r>
            <a:endParaRPr sz="2550"/>
          </a:p>
          <a:p>
            <a:pPr marL="914400" lvl="1" indent="-3783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Janus</a:t>
            </a:r>
            <a:endParaRPr sz="2550"/>
          </a:p>
          <a:p>
            <a:pPr marL="914400" lvl="1" indent="-3783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RMACC Summit</a:t>
            </a:r>
            <a:endParaRPr sz="255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/>
          </a:p>
          <a:p>
            <a:pPr marL="457200" lvl="0" indent="-37838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Alpine is a heterogeneous cluster with pooled resources from the following institutions: </a:t>
            </a:r>
            <a:endParaRPr sz="2550"/>
          </a:p>
          <a:p>
            <a:pPr marL="914400" lvl="1" indent="-3783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CU Boulder</a:t>
            </a:r>
            <a:endParaRPr sz="2550"/>
          </a:p>
          <a:p>
            <a:pPr marL="914400" lvl="1" indent="-3783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Colorado State University</a:t>
            </a:r>
            <a:endParaRPr sz="2550"/>
          </a:p>
          <a:p>
            <a:pPr marL="914400" lvl="1" indent="-3783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Anschutz Medical Campus.</a:t>
            </a:r>
            <a:endParaRPr sz="2400"/>
          </a:p>
        </p:txBody>
      </p:sp>
      <p:sp>
        <p:nvSpPr>
          <p:cNvPr id="233" name="Google Shape;23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234" name="Google Shape;234;p31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35" name="Google Shape;235;p31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1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0" name="Google Shape;240;p31"/>
            <p:cNvCxnSpPr>
              <a:stCxn id="239" idx="3"/>
              <a:endCxn id="235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" name="Google Shape;241;p31"/>
            <p:cNvCxnSpPr>
              <a:stCxn id="239" idx="3"/>
              <a:endCxn id="238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2" name="Google Shape;242;p31"/>
            <p:cNvCxnSpPr>
              <a:stCxn id="235" idx="2"/>
              <a:endCxn id="238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" name="Google Shape;243;p31"/>
            <p:cNvCxnSpPr>
              <a:endCxn id="236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" name="Google Shape;244;p31"/>
            <p:cNvCxnSpPr>
              <a:endCxn id="238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/>
            <p:cNvCxnSpPr>
              <a:stCxn id="236" idx="3"/>
              <a:endCxn id="237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/>
            <p:cNvCxnSpPr>
              <a:stCxn id="238" idx="3"/>
              <a:endCxn id="237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7" name="Google Shape;247;p31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54" name="Google Shape;254;p32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Hardware on Alpine is purchased and released in stages: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Alpine (stage 1):</a:t>
            </a:r>
            <a:endParaRPr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64 General CPU Nodes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/>
              <a:t>AMD Milan, 64 Core, 3.83G RAM/Core</a:t>
            </a:r>
            <a:endParaRPr i="1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8 NVIDIA GPU Nodes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/>
              <a:t>3x NVIDIA A100 (atop General CPU node)</a:t>
            </a:r>
            <a:endParaRPr i="1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8 AMD GPU Nodes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/>
              <a:t>3x AMD MI100 (atop General CPU node)</a:t>
            </a:r>
            <a:endParaRPr sz="2400"/>
          </a:p>
        </p:txBody>
      </p:sp>
      <p:sp>
        <p:nvSpPr>
          <p:cNvPr id="255" name="Google Shape;255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grpSp>
        <p:nvGrpSpPr>
          <p:cNvPr id="256" name="Google Shape;256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57" name="Google Shape;257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2" name="Google Shape;262;p32"/>
            <p:cNvCxnSpPr>
              <a:stCxn id="261" idx="3"/>
              <a:endCxn id="257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32"/>
            <p:cNvCxnSpPr>
              <a:stCxn id="261" idx="3"/>
              <a:endCxn id="260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4" name="Google Shape;264;p32"/>
            <p:cNvCxnSpPr>
              <a:stCxn id="257" idx="2"/>
              <a:endCxn id="260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5" name="Google Shape;265;p32"/>
            <p:cNvCxnSpPr>
              <a:endCxn id="258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6" name="Google Shape;266;p32"/>
            <p:cNvCxnSpPr>
              <a:endCxn id="260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7" name="Google Shape;267;p32"/>
            <p:cNvCxnSpPr>
              <a:stCxn id="258" idx="3"/>
              <a:endCxn id="259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8" name="Google Shape;268;p32"/>
            <p:cNvCxnSpPr>
              <a:stCxn id="260" idx="3"/>
              <a:endCxn id="259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69" name="Google Shape;269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Interconnect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CPU nodes</a:t>
            </a:r>
            <a:r>
              <a:rPr lang="en-US" sz="1800"/>
              <a:t>: HDR-100 InfiniBand (200Gb inter-node fabric)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GPU nodes</a:t>
            </a:r>
            <a:r>
              <a:rPr lang="en-US" sz="1800"/>
              <a:t>: 2x25 Gb Ethernet +RoCE</a:t>
            </a:r>
            <a:endParaRPr sz="180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/>
              <a:t>nvlink compatibility in progress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Scratch Storage</a:t>
            </a:r>
            <a:r>
              <a:rPr lang="en-US" sz="1800"/>
              <a:t>: 25Gb Ethernet +RoCE</a:t>
            </a:r>
            <a:endParaRPr sz="180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Operating System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RedHat Enterprise Linux version 8 operating system</a:t>
            </a:r>
            <a:endParaRPr sz="1800"/>
          </a:p>
        </p:txBody>
      </p:sp>
      <p:sp>
        <p:nvSpPr>
          <p:cNvPr id="277" name="Google Shape;277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pSp>
        <p:nvGrpSpPr>
          <p:cNvPr id="278" name="Google Shape;278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79" name="Google Shape;279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4" name="Google Shape;284;p33"/>
            <p:cNvCxnSpPr>
              <a:stCxn id="283" idx="3"/>
              <a:endCxn id="27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33"/>
            <p:cNvCxnSpPr>
              <a:stCxn id="283" idx="3"/>
              <a:endCxn id="28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33"/>
            <p:cNvCxnSpPr>
              <a:stCxn id="279" idx="2"/>
              <a:endCxn id="28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33"/>
            <p:cNvCxnSpPr>
              <a:endCxn id="28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33"/>
            <p:cNvCxnSpPr>
              <a:endCxn id="28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33"/>
            <p:cNvCxnSpPr>
              <a:stCxn id="280" idx="3"/>
              <a:endCxn id="28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33"/>
            <p:cNvCxnSpPr>
              <a:stCxn id="282" idx="3"/>
              <a:endCxn id="28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1" name="Google Shape;291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297" name="Google Shape;297;p34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98" name="Google Shape;298;p3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9" name="Google Shape;299;p3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2809</Words>
  <Application>Microsoft Macintosh PowerPoint</Application>
  <PresentationFormat>Widescreen</PresentationFormat>
  <Paragraphs>569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57" baseType="lpstr">
      <vt:lpstr>Arial Black</vt:lpstr>
      <vt:lpstr>Calibri</vt:lpstr>
      <vt:lpstr>Arial</vt:lpstr>
      <vt:lpstr>Helvetica Neue</vt:lpstr>
      <vt:lpstr>Tahoma</vt:lpstr>
      <vt:lpstr>Consolas</vt:lpstr>
      <vt:lpstr>Courier New</vt:lpstr>
      <vt:lpstr>Helvetica Neue Light</vt:lpstr>
      <vt:lpstr>Times New Roman</vt:lpstr>
      <vt:lpstr>Courier</vt:lpstr>
      <vt:lpstr>Office Theme</vt:lpstr>
      <vt:lpstr>Office Theme</vt:lpstr>
      <vt:lpstr>Alpine Job Submission</vt:lpstr>
      <vt:lpstr>HPC Job Submission </vt:lpstr>
      <vt:lpstr>Outline</vt:lpstr>
      <vt:lpstr>RC account check</vt:lpstr>
      <vt:lpstr>HPC - High Performance Computing</vt:lpstr>
      <vt:lpstr>HPC Cluster: Alpine </vt:lpstr>
      <vt:lpstr>HPC Cluster: Alpine </vt:lpstr>
      <vt:lpstr>HPC Cluster: Alpine </vt:lpstr>
      <vt:lpstr>Submitting Jobs via Terminal</vt:lpstr>
      <vt:lpstr>RC Access: Logging in</vt:lpstr>
      <vt:lpstr>Working on RC Resources</vt:lpstr>
      <vt:lpstr>Working Directory</vt:lpstr>
      <vt:lpstr>Jobs</vt:lpstr>
      <vt:lpstr>HPC - High Performance Computing</vt:lpstr>
      <vt:lpstr>HPC - High Performance Computing</vt:lpstr>
      <vt:lpstr>Batch Jobs</vt:lpstr>
      <vt:lpstr>Submit your first batch job</vt:lpstr>
      <vt:lpstr>Anatomy of a job script </vt:lpstr>
      <vt:lpstr>Anatomy of a job script  open alpine_scripts/test.sh (nano or vim)</vt:lpstr>
      <vt:lpstr>Job Options</vt:lpstr>
      <vt:lpstr>Alpine Partitions</vt:lpstr>
      <vt:lpstr>Quality of Service</vt:lpstr>
      <vt:lpstr>Writing your first job script</vt:lpstr>
      <vt:lpstr>Your turn!</vt:lpstr>
      <vt:lpstr>Job details of sleep.sh</vt:lpstr>
      <vt:lpstr>Job Output</vt:lpstr>
      <vt:lpstr>Checking your jobs (1)</vt:lpstr>
      <vt:lpstr>Checking your jobs (2)</vt:lpstr>
      <vt:lpstr>Software and Jobs</vt:lpstr>
      <vt:lpstr>Software and Jobs (2)</vt:lpstr>
      <vt:lpstr>Example 1: Serial R Code</vt:lpstr>
      <vt:lpstr>Running an external program</vt:lpstr>
      <vt:lpstr>Example 2: Serial Matlab Code</vt:lpstr>
      <vt:lpstr>Launch Matlab!</vt:lpstr>
      <vt:lpstr>Job details of matlab.sh</vt:lpstr>
      <vt:lpstr>GPU Jobs</vt:lpstr>
      <vt:lpstr>GPU Jobs</vt:lpstr>
      <vt:lpstr>GPU Job Script Example</vt:lpstr>
      <vt:lpstr>Advanced Job Scripts</vt:lpstr>
      <vt:lpstr>Running an mpi job</vt:lpstr>
      <vt:lpstr>Running serial jobs in parallel</vt:lpstr>
      <vt:lpstr>Interactive Jobs</vt:lpstr>
      <vt:lpstr>Interactive jobs</vt:lpstr>
      <vt:lpstr>Running an interactive job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 Job Submission</dc:title>
  <cp:lastModifiedBy>Andrew Monaghan</cp:lastModifiedBy>
  <cp:revision>2</cp:revision>
  <dcterms:modified xsi:type="dcterms:W3CDTF">2022-09-01T18:54:26Z</dcterms:modified>
</cp:coreProperties>
</file>